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7" r:id="rId2"/>
    <p:sldId id="306" r:id="rId3"/>
    <p:sldId id="616" r:id="rId4"/>
    <p:sldId id="614" r:id="rId5"/>
    <p:sldId id="615" r:id="rId6"/>
    <p:sldId id="617" r:id="rId7"/>
    <p:sldId id="619" r:id="rId8"/>
    <p:sldId id="618" r:id="rId9"/>
    <p:sldId id="612" r:id="rId10"/>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442"/>
    <a:srgbClr val="350B63"/>
    <a:srgbClr val="458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E4D7E-D1C6-4FA6-80E7-7D9CA598BCE3}" v="5" dt="2025-10-04T17:04:45.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2" autoAdjust="0"/>
    <p:restoredTop sz="58989" autoAdjust="0"/>
  </p:normalViewPr>
  <p:slideViewPr>
    <p:cSldViewPr snapToGrid="0" snapToObjects="1">
      <p:cViewPr varScale="1">
        <p:scale>
          <a:sx n="48" d="100"/>
          <a:sy n="48" d="100"/>
        </p:scale>
        <p:origin x="2174" y="58"/>
      </p:cViewPr>
      <p:guideLst>
        <p:guide orient="horz" pos="2160"/>
        <p:guide pos="2880"/>
      </p:guideLst>
    </p:cSldViewPr>
  </p:slideViewPr>
  <p:outlineViewPr>
    <p:cViewPr>
      <p:scale>
        <a:sx n="33" d="100"/>
        <a:sy n="33" d="100"/>
      </p:scale>
      <p:origin x="0" y="-1764"/>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White" userId="d5ecaa42d25e5c42" providerId="LiveId" clId="{CDAF640B-5E0E-4239-8B63-7DE74AEBF362}"/>
    <pc:docChg chg="undo redo custSel addSld delSld modSld">
      <pc:chgData name="Daniel White" userId="d5ecaa42d25e5c42" providerId="LiveId" clId="{CDAF640B-5E0E-4239-8B63-7DE74AEBF362}" dt="2025-10-04T17:36:56.018" v="1017" actId="20577"/>
      <pc:docMkLst>
        <pc:docMk/>
      </pc:docMkLst>
      <pc:sldChg chg="modSp mod">
        <pc:chgData name="Daniel White" userId="d5ecaa42d25e5c42" providerId="LiveId" clId="{CDAF640B-5E0E-4239-8B63-7DE74AEBF362}" dt="2025-10-04T17:30:28.859" v="940" actId="20577"/>
        <pc:sldMkLst>
          <pc:docMk/>
          <pc:sldMk cId="2393444362" sldId="307"/>
        </pc:sldMkLst>
        <pc:spChg chg="mod">
          <ac:chgData name="Daniel White" userId="d5ecaa42d25e5c42" providerId="LiveId" clId="{CDAF640B-5E0E-4239-8B63-7DE74AEBF362}" dt="2025-10-04T17:30:28.859" v="940" actId="20577"/>
          <ac:spMkLst>
            <pc:docMk/>
            <pc:sldMk cId="2393444362" sldId="307"/>
            <ac:spMk id="3" creationId="{FCC0294E-F507-4BEB-BCD0-210776E78440}"/>
          </ac:spMkLst>
        </pc:spChg>
      </pc:sldChg>
      <pc:sldChg chg="del">
        <pc:chgData name="Daniel White" userId="d5ecaa42d25e5c42" providerId="LiveId" clId="{CDAF640B-5E0E-4239-8B63-7DE74AEBF362}" dt="2025-10-04T17:31:30.770" v="941" actId="47"/>
        <pc:sldMkLst>
          <pc:docMk/>
          <pc:sldMk cId="4031782247" sldId="613"/>
        </pc:sldMkLst>
      </pc:sldChg>
      <pc:sldChg chg="addSp delSp modSp mod modNotesTx">
        <pc:chgData name="Daniel White" userId="d5ecaa42d25e5c42" providerId="LiveId" clId="{CDAF640B-5E0E-4239-8B63-7DE74AEBF362}" dt="2025-10-04T17:36:56.018" v="1017" actId="20577"/>
        <pc:sldMkLst>
          <pc:docMk/>
          <pc:sldMk cId="1471211688" sldId="614"/>
        </pc:sldMkLst>
        <pc:spChg chg="mod">
          <ac:chgData name="Daniel White" userId="d5ecaa42d25e5c42" providerId="LiveId" clId="{CDAF640B-5E0E-4239-8B63-7DE74AEBF362}" dt="2025-10-04T16:56:04.409" v="65" actId="20577"/>
          <ac:spMkLst>
            <pc:docMk/>
            <pc:sldMk cId="1471211688" sldId="614"/>
            <ac:spMk id="2" creationId="{2B1FF2A3-513F-4366-4D57-F99F8C10C137}"/>
          </ac:spMkLst>
        </pc:spChg>
        <pc:picChg chg="del">
          <ac:chgData name="Daniel White" userId="d5ecaa42d25e5c42" providerId="LiveId" clId="{CDAF640B-5E0E-4239-8B63-7DE74AEBF362}" dt="2025-10-04T17:33:36.543" v="945" actId="478"/>
          <ac:picMkLst>
            <pc:docMk/>
            <pc:sldMk cId="1471211688" sldId="614"/>
            <ac:picMk id="5" creationId="{F2890C95-841E-41E9-2D75-BD0C095AA2F4}"/>
          </ac:picMkLst>
        </pc:picChg>
        <pc:picChg chg="add mod modCrop">
          <ac:chgData name="Daniel White" userId="d5ecaa42d25e5c42" providerId="LiveId" clId="{CDAF640B-5E0E-4239-8B63-7DE74AEBF362}" dt="2025-10-04T17:33:59.946" v="957" actId="1036"/>
          <ac:picMkLst>
            <pc:docMk/>
            <pc:sldMk cId="1471211688" sldId="614"/>
            <ac:picMk id="7" creationId="{9BFF6E7F-F6A5-8800-3975-751A12B8395D}"/>
          </ac:picMkLst>
        </pc:picChg>
      </pc:sldChg>
      <pc:sldChg chg="modSp mod">
        <pc:chgData name="Daniel White" userId="d5ecaa42d25e5c42" providerId="LiveId" clId="{CDAF640B-5E0E-4239-8B63-7DE74AEBF362}" dt="2025-10-04T16:55:29.604" v="49" actId="6549"/>
        <pc:sldMkLst>
          <pc:docMk/>
          <pc:sldMk cId="1828620651" sldId="615"/>
        </pc:sldMkLst>
        <pc:spChg chg="mod">
          <ac:chgData name="Daniel White" userId="d5ecaa42d25e5c42" providerId="LiveId" clId="{CDAF640B-5E0E-4239-8B63-7DE74AEBF362}" dt="2025-10-04T16:55:10.710" v="21" actId="20577"/>
          <ac:spMkLst>
            <pc:docMk/>
            <pc:sldMk cId="1828620651" sldId="615"/>
            <ac:spMk id="2" creationId="{0CCC12E3-861D-99A2-3ABF-E17658140F52}"/>
          </ac:spMkLst>
        </pc:spChg>
        <pc:spChg chg="mod">
          <ac:chgData name="Daniel White" userId="d5ecaa42d25e5c42" providerId="LiveId" clId="{CDAF640B-5E0E-4239-8B63-7DE74AEBF362}" dt="2025-10-04T16:55:29.604" v="49" actId="6549"/>
          <ac:spMkLst>
            <pc:docMk/>
            <pc:sldMk cId="1828620651" sldId="615"/>
            <ac:spMk id="3" creationId="{53204AC6-976D-E866-3F3E-BFE0D1FCF8DA}"/>
          </ac:spMkLst>
        </pc:spChg>
      </pc:sldChg>
      <pc:sldChg chg="modSp add del mod">
        <pc:chgData name="Daniel White" userId="d5ecaa42d25e5c42" providerId="LiveId" clId="{CDAF640B-5E0E-4239-8B63-7DE74AEBF362}" dt="2025-10-04T17:29:21.079" v="886" actId="20577"/>
        <pc:sldMkLst>
          <pc:docMk/>
          <pc:sldMk cId="3873013132" sldId="617"/>
        </pc:sldMkLst>
        <pc:spChg chg="mod">
          <ac:chgData name="Daniel White" userId="d5ecaa42d25e5c42" providerId="LiveId" clId="{CDAF640B-5E0E-4239-8B63-7DE74AEBF362}" dt="2025-10-04T17:29:21.079" v="886" actId="20577"/>
          <ac:spMkLst>
            <pc:docMk/>
            <pc:sldMk cId="3873013132" sldId="617"/>
            <ac:spMk id="2" creationId="{DD029814-93CE-D390-71DA-086B51C7603C}"/>
          </ac:spMkLst>
        </pc:spChg>
        <pc:spChg chg="mod">
          <ac:chgData name="Daniel White" userId="d5ecaa42d25e5c42" providerId="LiveId" clId="{CDAF640B-5E0E-4239-8B63-7DE74AEBF362}" dt="2025-10-04T17:01:56.493" v="244" actId="20577"/>
          <ac:spMkLst>
            <pc:docMk/>
            <pc:sldMk cId="3873013132" sldId="617"/>
            <ac:spMk id="3" creationId="{283533CF-09BD-D6B7-A6F6-37DD07171DC1}"/>
          </ac:spMkLst>
        </pc:spChg>
      </pc:sldChg>
      <pc:sldChg chg="modSp mod">
        <pc:chgData name="Daniel White" userId="d5ecaa42d25e5c42" providerId="LiveId" clId="{CDAF640B-5E0E-4239-8B63-7DE74AEBF362}" dt="2025-10-04T17:28:54.978" v="870" actId="20577"/>
        <pc:sldMkLst>
          <pc:docMk/>
          <pc:sldMk cId="1521297451" sldId="618"/>
        </pc:sldMkLst>
        <pc:spChg chg="mod">
          <ac:chgData name="Daniel White" userId="d5ecaa42d25e5c42" providerId="LiveId" clId="{CDAF640B-5E0E-4239-8B63-7DE74AEBF362}" dt="2025-10-04T17:18:07.761" v="574" actId="20577"/>
          <ac:spMkLst>
            <pc:docMk/>
            <pc:sldMk cId="1521297451" sldId="618"/>
            <ac:spMk id="2" creationId="{9EB36176-C991-3854-FC91-71F91FD063EA}"/>
          </ac:spMkLst>
        </pc:spChg>
        <pc:spChg chg="mod">
          <ac:chgData name="Daniel White" userId="d5ecaa42d25e5c42" providerId="LiveId" clId="{CDAF640B-5E0E-4239-8B63-7DE74AEBF362}" dt="2025-10-04T17:28:54.978" v="870" actId="20577"/>
          <ac:spMkLst>
            <pc:docMk/>
            <pc:sldMk cId="1521297451" sldId="618"/>
            <ac:spMk id="3" creationId="{88542E02-A62C-0D93-E8A8-C66CFED02746}"/>
          </ac:spMkLst>
        </pc:spChg>
      </pc:sldChg>
      <pc:sldChg chg="modSp add mod">
        <pc:chgData name="Daniel White" userId="d5ecaa42d25e5c42" providerId="LiveId" clId="{CDAF640B-5E0E-4239-8B63-7DE74AEBF362}" dt="2025-10-04T17:20:09.090" v="649" actId="6549"/>
        <pc:sldMkLst>
          <pc:docMk/>
          <pc:sldMk cId="1277976542" sldId="619"/>
        </pc:sldMkLst>
        <pc:spChg chg="mod">
          <ac:chgData name="Daniel White" userId="d5ecaa42d25e5c42" providerId="LiveId" clId="{CDAF640B-5E0E-4239-8B63-7DE74AEBF362}" dt="2025-10-04T17:20:09.090" v="649" actId="6549"/>
          <ac:spMkLst>
            <pc:docMk/>
            <pc:sldMk cId="1277976542" sldId="619"/>
            <ac:spMk id="2" creationId="{21A8F1FC-8A2C-D0FF-20C7-993FDBB36F18}"/>
          </ac:spMkLst>
        </pc:spChg>
        <pc:spChg chg="mod">
          <ac:chgData name="Daniel White" userId="d5ecaa42d25e5c42" providerId="LiveId" clId="{CDAF640B-5E0E-4239-8B63-7DE74AEBF362}" dt="2025-10-04T17:17:15.172" v="536" actId="20577"/>
          <ac:spMkLst>
            <pc:docMk/>
            <pc:sldMk cId="1277976542" sldId="619"/>
            <ac:spMk id="3" creationId="{1E4C7C8A-2569-64DF-C35C-16ADE8F63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6C692920-1448-9B42-8C9E-9FA5339801B6}" type="datetimeFigureOut">
              <a:rPr lang="en-US" smtClean="0"/>
              <a:t>10/4/2025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50666B4-2C88-5149-A0A5-C1AD4DEE082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500"/>
              </a:spcAft>
            </a:pPr>
            <a:r>
              <a:rPr lang="en-US" b="1" i="0" dirty="0">
                <a:solidFill>
                  <a:srgbClr val="391761"/>
                </a:solidFill>
                <a:effectLst/>
                <a:latin typeface="PT Sans" panose="020F0502020204030204" pitchFamily="34" charset="0"/>
              </a:rPr>
              <a:t>The Omega Psi Phi Fraternity Federal Credit Union</a:t>
            </a:r>
            <a:r>
              <a:rPr lang="en-US" b="0" i="0" dirty="0">
                <a:solidFill>
                  <a:srgbClr val="2E2E2E"/>
                </a:solidFill>
                <a:effectLst/>
                <a:latin typeface="PT Sans" panose="020F0502020204030204" pitchFamily="34" charset="0"/>
              </a:rPr>
              <a:t> provides financial avenues for fraternity members, families and employees to save, borrow and take advantage of all the services available to you. The credit union services are provided by Peach State Federal Credit Union with oversite from the OPPFFCU Board (7) members from the fraternity. </a:t>
            </a:r>
          </a:p>
          <a:p>
            <a:endParaRPr lang="en-US" dirty="0"/>
          </a:p>
        </p:txBody>
      </p:sp>
      <p:sp>
        <p:nvSpPr>
          <p:cNvPr id="4" name="Slide Number Placeholder 3"/>
          <p:cNvSpPr>
            <a:spLocks noGrp="1"/>
          </p:cNvSpPr>
          <p:nvPr>
            <p:ph type="sldNum" sz="quarter" idx="5"/>
          </p:nvPr>
        </p:nvSpPr>
        <p:spPr/>
        <p:txBody>
          <a:bodyPr/>
          <a:lstStyle/>
          <a:p>
            <a:fld id="{F50666B4-2C88-5149-A0A5-C1AD4DEE0820}" type="slidenum">
              <a:rPr lang="en-US" smtClean="0"/>
              <a:t>2</a:t>
            </a:fld>
            <a:endParaRPr lang="en-US"/>
          </a:p>
        </p:txBody>
      </p:sp>
    </p:spTree>
    <p:extLst>
      <p:ext uri="{BB962C8B-B14F-4D97-AF65-F5344CB8AC3E}">
        <p14:creationId xmlns:p14="http://schemas.microsoft.com/office/powerpoint/2010/main" val="105285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65C9D-6425-919F-9259-E2799D991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B6CBD-2FF8-68FC-2CDA-1B471A0EB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5858E-9BA2-F8AD-6369-C9ADD4F942D8}"/>
              </a:ext>
            </a:extLst>
          </p:cNvPr>
          <p:cNvSpPr>
            <a:spLocks noGrp="1"/>
          </p:cNvSpPr>
          <p:nvPr>
            <p:ph type="body" idx="1"/>
          </p:nvPr>
        </p:nvSpPr>
        <p:spPr/>
        <p:txBody>
          <a:bodyPr/>
          <a:lstStyle/>
          <a:p>
            <a:r>
              <a:rPr lang="en-US" dirty="0"/>
              <a:t>Become a member of the Credit union complete application process and pay one time $50 membership fee.</a:t>
            </a:r>
          </a:p>
        </p:txBody>
      </p:sp>
      <p:sp>
        <p:nvSpPr>
          <p:cNvPr id="4" name="Slide Number Placeholder 3">
            <a:extLst>
              <a:ext uri="{FF2B5EF4-FFF2-40B4-BE49-F238E27FC236}">
                <a16:creationId xmlns:a16="http://schemas.microsoft.com/office/drawing/2014/main" id="{BC277DF7-E394-884E-D48B-D59E695A7AA5}"/>
              </a:ext>
            </a:extLst>
          </p:cNvPr>
          <p:cNvSpPr>
            <a:spLocks noGrp="1"/>
          </p:cNvSpPr>
          <p:nvPr>
            <p:ph type="sldNum" sz="quarter" idx="5"/>
          </p:nvPr>
        </p:nvSpPr>
        <p:spPr/>
        <p:txBody>
          <a:bodyPr/>
          <a:lstStyle/>
          <a:p>
            <a:fld id="{F50666B4-2C88-5149-A0A5-C1AD4DEE0820}" type="slidenum">
              <a:rPr lang="en-US" smtClean="0"/>
              <a:t>3</a:t>
            </a:fld>
            <a:endParaRPr lang="en-US"/>
          </a:p>
        </p:txBody>
      </p:sp>
    </p:spTree>
    <p:extLst>
      <p:ext uri="{BB962C8B-B14F-4D97-AF65-F5344CB8AC3E}">
        <p14:creationId xmlns:p14="http://schemas.microsoft.com/office/powerpoint/2010/main" val="365368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010F4-EE4B-389E-5161-AB226B1B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A78A-C4A3-22FF-02D4-8DE86BC24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5F177-9C18-F881-55A4-58385DF5E72A}"/>
              </a:ext>
            </a:extLst>
          </p:cNvPr>
          <p:cNvSpPr>
            <a:spLocks noGrp="1"/>
          </p:cNvSpPr>
          <p:nvPr>
            <p:ph type="body" idx="1"/>
          </p:nvPr>
        </p:nvSpPr>
        <p:spPr/>
        <p:txBody>
          <a:bodyPr/>
          <a:lstStyle/>
          <a:p>
            <a:r>
              <a:rPr lang="en-US" dirty="0"/>
              <a:t>Bruhs can apply for a loan through OPPFFCU credit union. Must be a member of the credit union. Apply on line $50 membership fee. The credit union has a variety of terms based on individual credit profile. Loans can have loan terms of 36 months or less. Phi Nu </a:t>
            </a:r>
            <a:r>
              <a:rPr lang="en-US" dirty="0" err="1"/>
              <a:t>Nu</a:t>
            </a:r>
            <a:r>
              <a:rPr lang="en-US" dirty="0"/>
              <a:t> lifetime $4,750. You could be lifetime member for less than  $160/month depending on your credit profile.</a:t>
            </a:r>
          </a:p>
        </p:txBody>
      </p:sp>
      <p:sp>
        <p:nvSpPr>
          <p:cNvPr id="4" name="Slide Number Placeholder 3">
            <a:extLst>
              <a:ext uri="{FF2B5EF4-FFF2-40B4-BE49-F238E27FC236}">
                <a16:creationId xmlns:a16="http://schemas.microsoft.com/office/drawing/2014/main" id="{E3FCBA05-808E-D15E-8B62-3D55E6B80E09}"/>
              </a:ext>
            </a:extLst>
          </p:cNvPr>
          <p:cNvSpPr>
            <a:spLocks noGrp="1"/>
          </p:cNvSpPr>
          <p:nvPr>
            <p:ph type="sldNum" sz="quarter" idx="5"/>
          </p:nvPr>
        </p:nvSpPr>
        <p:spPr/>
        <p:txBody>
          <a:bodyPr/>
          <a:lstStyle/>
          <a:p>
            <a:fld id="{F50666B4-2C88-5149-A0A5-C1AD4DEE0820}" type="slidenum">
              <a:rPr lang="en-US" smtClean="0"/>
              <a:t>4</a:t>
            </a:fld>
            <a:endParaRPr lang="en-US"/>
          </a:p>
        </p:txBody>
      </p:sp>
    </p:spTree>
    <p:extLst>
      <p:ext uri="{BB962C8B-B14F-4D97-AF65-F5344CB8AC3E}">
        <p14:creationId xmlns:p14="http://schemas.microsoft.com/office/powerpoint/2010/main" val="73523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666B4-2C88-5149-A0A5-C1AD4DEE0820}" type="slidenum">
              <a:rPr lang="en-US" smtClean="0"/>
              <a:t>5</a:t>
            </a:fld>
            <a:endParaRPr lang="en-US"/>
          </a:p>
        </p:txBody>
      </p:sp>
    </p:spTree>
    <p:extLst>
      <p:ext uri="{BB962C8B-B14F-4D97-AF65-F5344CB8AC3E}">
        <p14:creationId xmlns:p14="http://schemas.microsoft.com/office/powerpoint/2010/main" val="68607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EBE8-BE75-18E7-354B-ACDE0622A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28D74-90D2-4D70-9975-1BF09C4F0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97FA5-1C80-EC38-63AA-27A234533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6905B5-AF3F-240B-3A3D-A7381CC4EF37}"/>
              </a:ext>
            </a:extLst>
          </p:cNvPr>
          <p:cNvSpPr>
            <a:spLocks noGrp="1"/>
          </p:cNvSpPr>
          <p:nvPr>
            <p:ph type="sldNum" sz="quarter" idx="5"/>
          </p:nvPr>
        </p:nvSpPr>
        <p:spPr/>
        <p:txBody>
          <a:bodyPr/>
          <a:lstStyle/>
          <a:p>
            <a:fld id="{F50666B4-2C88-5149-A0A5-C1AD4DEE0820}" type="slidenum">
              <a:rPr lang="en-US" smtClean="0"/>
              <a:t>6</a:t>
            </a:fld>
            <a:endParaRPr lang="en-US"/>
          </a:p>
        </p:txBody>
      </p:sp>
    </p:spTree>
    <p:extLst>
      <p:ext uri="{BB962C8B-B14F-4D97-AF65-F5344CB8AC3E}">
        <p14:creationId xmlns:p14="http://schemas.microsoft.com/office/powerpoint/2010/main" val="99959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D2A22-5985-3D73-5E2B-C42234EBC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AC5A2-BE1A-754F-E73F-C69825955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BABED-E0A8-9548-28BC-9046B1DB2A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6669AB-3664-9647-9F16-3F591DB89E3D}"/>
              </a:ext>
            </a:extLst>
          </p:cNvPr>
          <p:cNvSpPr>
            <a:spLocks noGrp="1"/>
          </p:cNvSpPr>
          <p:nvPr>
            <p:ph type="sldNum" sz="quarter" idx="5"/>
          </p:nvPr>
        </p:nvSpPr>
        <p:spPr/>
        <p:txBody>
          <a:bodyPr/>
          <a:lstStyle/>
          <a:p>
            <a:fld id="{F50666B4-2C88-5149-A0A5-C1AD4DEE0820}" type="slidenum">
              <a:rPr lang="en-US" smtClean="0"/>
              <a:t>7</a:t>
            </a:fld>
            <a:endParaRPr lang="en-US"/>
          </a:p>
        </p:txBody>
      </p:sp>
    </p:spTree>
    <p:extLst>
      <p:ext uri="{BB962C8B-B14F-4D97-AF65-F5344CB8AC3E}">
        <p14:creationId xmlns:p14="http://schemas.microsoft.com/office/powerpoint/2010/main" val="255579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BC92-0E40-E16A-5C25-F5C96319D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2555E-50AA-10BF-F2BD-FE71D625C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F5688-FA4C-C07E-1E89-3F556B61CC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897E3F-5858-323C-48DC-9778D2950773}"/>
              </a:ext>
            </a:extLst>
          </p:cNvPr>
          <p:cNvSpPr>
            <a:spLocks noGrp="1"/>
          </p:cNvSpPr>
          <p:nvPr>
            <p:ph type="sldNum" sz="quarter" idx="5"/>
          </p:nvPr>
        </p:nvSpPr>
        <p:spPr/>
        <p:txBody>
          <a:bodyPr/>
          <a:lstStyle/>
          <a:p>
            <a:fld id="{F50666B4-2C88-5149-A0A5-C1AD4DEE0820}" type="slidenum">
              <a:rPr lang="en-US" smtClean="0"/>
              <a:t>8</a:t>
            </a:fld>
            <a:endParaRPr lang="en-US"/>
          </a:p>
        </p:txBody>
      </p:sp>
    </p:spTree>
    <p:extLst>
      <p:ext uri="{BB962C8B-B14F-4D97-AF65-F5344CB8AC3E}">
        <p14:creationId xmlns:p14="http://schemas.microsoft.com/office/powerpoint/2010/main" val="133929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for the credit union</a:t>
            </a:r>
          </a:p>
        </p:txBody>
      </p:sp>
      <p:sp>
        <p:nvSpPr>
          <p:cNvPr id="4" name="Slide Number Placeholder 3"/>
          <p:cNvSpPr>
            <a:spLocks noGrp="1"/>
          </p:cNvSpPr>
          <p:nvPr>
            <p:ph type="sldNum" sz="quarter" idx="5"/>
          </p:nvPr>
        </p:nvSpPr>
        <p:spPr/>
        <p:txBody>
          <a:bodyPr/>
          <a:lstStyle/>
          <a:p>
            <a:fld id="{F50666B4-2C88-5149-A0A5-C1AD4DEE0820}" type="slidenum">
              <a:rPr lang="en-US" smtClean="0"/>
              <a:t>9</a:t>
            </a:fld>
            <a:endParaRPr lang="en-US"/>
          </a:p>
        </p:txBody>
      </p:sp>
    </p:spTree>
    <p:extLst>
      <p:ext uri="{BB962C8B-B14F-4D97-AF65-F5344CB8AC3E}">
        <p14:creationId xmlns:p14="http://schemas.microsoft.com/office/powerpoint/2010/main" val="263796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A49975-2C3A-5E4D-B7B2-CFF39ABC5CD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49975-2C3A-5E4D-B7B2-CFF39ABC5CD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49975-2C3A-5E4D-B7B2-CFF39ABC5CD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49975-2C3A-5E4D-B7B2-CFF39ABC5CD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49975-2C3A-5E4D-B7B2-CFF39ABC5CD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49975-2C3A-5E4D-B7B2-CFF39ABC5CD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49975-2C3A-5E4D-B7B2-CFF39ABC5CD0}" type="datetimeFigureOut">
              <a:rPr lang="en-US" smtClean="0"/>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49975-2C3A-5E4D-B7B2-CFF39ABC5CD0}" type="datetimeFigureOut">
              <a:rPr lang="en-US" smtClean="0"/>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49975-2C3A-5E4D-B7B2-CFF39ABC5CD0}" type="datetimeFigureOut">
              <a:rPr lang="en-US" smtClean="0"/>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49975-2C3A-5E4D-B7B2-CFF39ABC5CD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49975-2C3A-5E4D-B7B2-CFF39ABC5CD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48FFD-D441-334A-AC34-018CFAF3F00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49975-2C3A-5E4D-B7B2-CFF39ABC5CD0}" type="datetimeFigureOut">
              <a:rPr lang="en-US" smtClean="0"/>
              <a:t>10/4/2025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48FFD-D441-334A-AC34-018CFAF3F0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oppffcu.or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oppffcu.com/members/member-applic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6000" t="-2000" r="-8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709-2143-4EEC-B7B8-C3388CE76B5C}"/>
              </a:ext>
            </a:extLst>
          </p:cNvPr>
          <p:cNvSpPr>
            <a:spLocks noGrp="1"/>
          </p:cNvSpPr>
          <p:nvPr>
            <p:ph type="title"/>
          </p:nvPr>
        </p:nvSpPr>
        <p:spPr>
          <a:xfrm>
            <a:off x="457200" y="1924"/>
            <a:ext cx="8229600" cy="1143000"/>
          </a:xfrm>
        </p:spPr>
        <p:txBody>
          <a:bodyPr>
            <a:noAutofit/>
          </a:bodyPr>
          <a:lstStyle/>
          <a:p>
            <a:r>
              <a:rPr lang="en-US" sz="3200" b="1" dirty="0"/>
              <a:t>Omega Psi Phi Fraternity Inc</a:t>
            </a:r>
            <a:br>
              <a:rPr lang="en-US" sz="3200" b="1" dirty="0"/>
            </a:br>
            <a:endParaRPr lang="en-US" sz="3200" b="1" dirty="0"/>
          </a:p>
        </p:txBody>
      </p:sp>
      <p:sp>
        <p:nvSpPr>
          <p:cNvPr id="3" name="Content Placeholder 2">
            <a:extLst>
              <a:ext uri="{FF2B5EF4-FFF2-40B4-BE49-F238E27FC236}">
                <a16:creationId xmlns:a16="http://schemas.microsoft.com/office/drawing/2014/main" id="{FCC0294E-F507-4BEB-BCD0-210776E78440}"/>
              </a:ext>
            </a:extLst>
          </p:cNvPr>
          <p:cNvSpPr>
            <a:spLocks noGrp="1"/>
          </p:cNvSpPr>
          <p:nvPr>
            <p:ph idx="1"/>
          </p:nvPr>
        </p:nvSpPr>
        <p:spPr>
          <a:xfrm>
            <a:off x="224589" y="2374231"/>
            <a:ext cx="8734927" cy="4311901"/>
          </a:xfrm>
        </p:spPr>
        <p:txBody>
          <a:bodyPr>
            <a:normAutofit fontScale="32500" lnSpcReduction="20000"/>
          </a:bodyPr>
          <a:lstStyle/>
          <a:p>
            <a:pPr marL="0" indent="0" algn="ctr">
              <a:buNone/>
            </a:pPr>
            <a:endParaRPr lang="en-US" sz="4800" dirty="0"/>
          </a:p>
          <a:p>
            <a:pPr marL="0" indent="0" algn="ctr">
              <a:buNone/>
            </a:pPr>
            <a:endParaRPr lang="en-US" sz="4800" dirty="0"/>
          </a:p>
          <a:p>
            <a:pPr marL="0" indent="0" algn="ctr">
              <a:buNone/>
            </a:pPr>
            <a:r>
              <a:rPr lang="en-US" sz="6700" dirty="0"/>
              <a:t>Credit Union Option </a:t>
            </a:r>
          </a:p>
          <a:p>
            <a:pPr marL="0" indent="0" algn="ctr">
              <a:buNone/>
            </a:pPr>
            <a:r>
              <a:rPr lang="en-US" sz="6700" dirty="0"/>
              <a:t>Phi Nu </a:t>
            </a:r>
            <a:r>
              <a:rPr lang="en-US" sz="6700" dirty="0" err="1"/>
              <a:t>Nu</a:t>
            </a:r>
            <a:r>
              <a:rPr lang="en-US" sz="6700" dirty="0"/>
              <a:t> Life Membership </a:t>
            </a:r>
          </a:p>
          <a:p>
            <a:pPr marL="0" indent="0" algn="ctr">
              <a:buNone/>
            </a:pPr>
            <a:r>
              <a:rPr lang="en-US" sz="6700" dirty="0"/>
              <a:t>Overview </a:t>
            </a:r>
          </a:p>
          <a:p>
            <a:pPr marL="0" indent="0" algn="ctr">
              <a:buNone/>
            </a:pPr>
            <a:endParaRPr lang="en-US" sz="4800" dirty="0"/>
          </a:p>
          <a:p>
            <a:pPr marL="0" indent="0">
              <a:buNone/>
            </a:pPr>
            <a:endParaRPr lang="en-US" dirty="0"/>
          </a:p>
          <a:p>
            <a:pPr marL="0" indent="0">
              <a:buNone/>
            </a:pPr>
            <a:r>
              <a:rPr lang="en-US" dirty="0"/>
              <a:t>										</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5100" dirty="0"/>
              <a:t>Phi Nu </a:t>
            </a:r>
            <a:r>
              <a:rPr lang="en-US" sz="5100" dirty="0" err="1"/>
              <a:t>Nu</a:t>
            </a:r>
            <a:r>
              <a:rPr lang="en-US" sz="5100" dirty="0"/>
              <a:t> Chapter									Bro. Dan White</a:t>
            </a:r>
          </a:p>
          <a:p>
            <a:pPr marL="0" indent="0">
              <a:buNone/>
            </a:pPr>
            <a:r>
              <a:rPr lang="en-US" sz="5100" dirty="0"/>
              <a:t>Presentation 										Keeper of Finance</a:t>
            </a:r>
          </a:p>
          <a:p>
            <a:pPr marL="0" indent="0">
              <a:buNone/>
            </a:pPr>
            <a:r>
              <a:rPr lang="en-US" sz="3000" dirty="0"/>
              <a:t>										</a:t>
            </a:r>
          </a:p>
          <a:p>
            <a:pPr marL="0" indent="0">
              <a:buNone/>
            </a:pPr>
            <a:r>
              <a:rPr lang="en-US" sz="3000" dirty="0"/>
              <a:t>										</a:t>
            </a:r>
            <a:r>
              <a:rPr lang="en-US" dirty="0"/>
              <a:t>	</a:t>
            </a:r>
          </a:p>
          <a:p>
            <a:pPr marL="0" indent="0">
              <a:buNone/>
            </a:pPr>
            <a:endParaRPr lang="en-US" dirty="0"/>
          </a:p>
        </p:txBody>
      </p:sp>
    </p:spTree>
    <p:extLst>
      <p:ext uri="{BB962C8B-B14F-4D97-AF65-F5344CB8AC3E}">
        <p14:creationId xmlns:p14="http://schemas.microsoft.com/office/powerpoint/2010/main" val="2393444362"/>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l="-34000" t="14000" r="-33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709-2143-4EEC-B7B8-C3388CE76B5C}"/>
              </a:ext>
            </a:extLst>
          </p:cNvPr>
          <p:cNvSpPr>
            <a:spLocks noGrp="1"/>
          </p:cNvSpPr>
          <p:nvPr>
            <p:ph type="title"/>
          </p:nvPr>
        </p:nvSpPr>
        <p:spPr/>
        <p:txBody>
          <a:bodyPr>
            <a:noAutofit/>
          </a:bodyPr>
          <a:lstStyle/>
          <a:p>
            <a:r>
              <a:rPr lang="en-US" sz="3200" b="1" dirty="0"/>
              <a:t>Omega Psi Phi Fraternity Federal </a:t>
            </a:r>
            <a:br>
              <a:rPr lang="en-US" sz="3200" b="1" dirty="0"/>
            </a:br>
            <a:r>
              <a:rPr lang="en-US" sz="3200" b="1" dirty="0"/>
              <a:t>Credit Union</a:t>
            </a:r>
            <a:br>
              <a:rPr lang="en-US" sz="3200" dirty="0"/>
            </a:br>
            <a:endParaRPr lang="en-US" sz="3200" dirty="0"/>
          </a:p>
        </p:txBody>
      </p:sp>
      <p:sp>
        <p:nvSpPr>
          <p:cNvPr id="3" name="Content Placeholder 2">
            <a:extLst>
              <a:ext uri="{FF2B5EF4-FFF2-40B4-BE49-F238E27FC236}">
                <a16:creationId xmlns:a16="http://schemas.microsoft.com/office/drawing/2014/main" id="{FCC0294E-F507-4BEB-BCD0-210776E78440}"/>
              </a:ext>
            </a:extLst>
          </p:cNvPr>
          <p:cNvSpPr>
            <a:spLocks noGrp="1"/>
          </p:cNvSpPr>
          <p:nvPr>
            <p:ph idx="1"/>
          </p:nvPr>
        </p:nvSpPr>
        <p:spPr>
          <a:xfrm>
            <a:off x="457200" y="1166018"/>
            <a:ext cx="8229600" cy="4525963"/>
          </a:xfrm>
        </p:spPr>
        <p:txBody>
          <a:bodyPr>
            <a:normAutofit/>
          </a:bodyPr>
          <a:lstStyle/>
          <a:p>
            <a:pPr marL="0" indent="0">
              <a:buNone/>
            </a:pPr>
            <a:r>
              <a:rPr lang="en-US" sz="2400" b="1" dirty="0"/>
              <a:t>                               </a:t>
            </a:r>
          </a:p>
          <a:p>
            <a:pPr marL="0" indent="0">
              <a:buNone/>
            </a:pPr>
            <a:endParaRPr lang="en-US" b="1" dirty="0"/>
          </a:p>
          <a:p>
            <a:pPr marL="0" indent="0">
              <a:buNone/>
            </a:pPr>
            <a:endParaRPr lang="en-US" b="1" dirty="0"/>
          </a:p>
          <a:p>
            <a:pPr marL="0" indent="0">
              <a:buNone/>
            </a:pPr>
            <a:endParaRPr lang="en-US" b="1" dirty="0"/>
          </a:p>
          <a:p>
            <a:endParaRPr lang="en-US" sz="2400" dirty="0"/>
          </a:p>
          <a:p>
            <a:pPr marL="0" indent="0">
              <a:buNone/>
            </a:pPr>
            <a:endParaRPr lang="en-US" sz="2400" dirty="0"/>
          </a:p>
          <a:p>
            <a:endParaRPr lang="en-US" dirty="0"/>
          </a:p>
        </p:txBody>
      </p:sp>
      <p:pic>
        <p:nvPicPr>
          <p:cNvPr id="7" name="Picture 6">
            <a:extLst>
              <a:ext uri="{FF2B5EF4-FFF2-40B4-BE49-F238E27FC236}">
                <a16:creationId xmlns:a16="http://schemas.microsoft.com/office/drawing/2014/main" id="{54CD7B5C-DC79-F88C-784B-F5BCE1FA9D41}"/>
              </a:ext>
            </a:extLst>
          </p:cNvPr>
          <p:cNvPicPr>
            <a:picLocks noChangeAspect="1"/>
          </p:cNvPicPr>
          <p:nvPr/>
        </p:nvPicPr>
        <p:blipFill>
          <a:blip r:embed="rId4"/>
          <a:srcRect t="10896" b="6002"/>
          <a:stretch/>
        </p:blipFill>
        <p:spPr>
          <a:xfrm>
            <a:off x="0" y="1166018"/>
            <a:ext cx="9144000" cy="4525963"/>
          </a:xfrm>
          <a:prstGeom prst="rect">
            <a:avLst/>
          </a:prstGeom>
        </p:spPr>
      </p:pic>
      <p:sp>
        <p:nvSpPr>
          <p:cNvPr id="8" name="TextBox 7">
            <a:extLst>
              <a:ext uri="{FF2B5EF4-FFF2-40B4-BE49-F238E27FC236}">
                <a16:creationId xmlns:a16="http://schemas.microsoft.com/office/drawing/2014/main" id="{7AB358B7-D5A0-F62F-A4E6-50064D0E9DE6}"/>
              </a:ext>
            </a:extLst>
          </p:cNvPr>
          <p:cNvSpPr txBox="1"/>
          <p:nvPr/>
        </p:nvSpPr>
        <p:spPr>
          <a:xfrm>
            <a:off x="2534653" y="5951621"/>
            <a:ext cx="5358063" cy="800219"/>
          </a:xfrm>
          <a:prstGeom prst="rect">
            <a:avLst/>
          </a:prstGeom>
          <a:noFill/>
        </p:spPr>
        <p:txBody>
          <a:bodyPr wrap="square" rtlCol="0">
            <a:spAutoFit/>
          </a:bodyPr>
          <a:lstStyle/>
          <a:p>
            <a:r>
              <a:rPr lang="en-US" sz="2800" dirty="0"/>
              <a:t>For more info: </a:t>
            </a:r>
            <a:r>
              <a:rPr lang="en-US" sz="2800" dirty="0">
                <a:hlinkClick r:id="rId5"/>
              </a:rPr>
              <a:t>www.oppffcu.org</a:t>
            </a:r>
            <a:endParaRPr lang="en-US" sz="2800" dirty="0"/>
          </a:p>
          <a:p>
            <a:endParaRPr lang="en-US" dirty="0"/>
          </a:p>
        </p:txBody>
      </p:sp>
    </p:spTree>
    <p:extLst>
      <p:ext uri="{BB962C8B-B14F-4D97-AF65-F5344CB8AC3E}">
        <p14:creationId xmlns:p14="http://schemas.microsoft.com/office/powerpoint/2010/main" val="956698852"/>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l="-34000" t="14000" r="-33000" b="14000"/>
          </a:stretch>
        </a:blipFill>
        <a:effectLst/>
      </p:bgPr>
    </p:bg>
    <p:spTree>
      <p:nvGrpSpPr>
        <p:cNvPr id="1" name="">
          <a:extLst>
            <a:ext uri="{FF2B5EF4-FFF2-40B4-BE49-F238E27FC236}">
              <a16:creationId xmlns:a16="http://schemas.microsoft.com/office/drawing/2014/main" id="{D7A8E62E-D25F-7220-DB06-ED40584F2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113DC-8E6A-E5E8-91AE-313596F2ADAB}"/>
              </a:ext>
            </a:extLst>
          </p:cNvPr>
          <p:cNvSpPr>
            <a:spLocks noGrp="1"/>
          </p:cNvSpPr>
          <p:nvPr>
            <p:ph type="title"/>
          </p:nvPr>
        </p:nvSpPr>
        <p:spPr/>
        <p:txBody>
          <a:bodyPr>
            <a:noAutofit/>
          </a:bodyPr>
          <a:lstStyle/>
          <a:p>
            <a:r>
              <a:rPr lang="en-US" sz="3200" b="1" dirty="0"/>
              <a:t>Omega Psi Phi Fraternity Federal </a:t>
            </a:r>
            <a:br>
              <a:rPr lang="en-US" sz="3200" b="1" dirty="0"/>
            </a:br>
            <a:r>
              <a:rPr lang="en-US" sz="3200" b="1" dirty="0"/>
              <a:t>Credit Union Membership Eligibility</a:t>
            </a:r>
            <a:br>
              <a:rPr lang="en-US" sz="3200" dirty="0"/>
            </a:br>
            <a:endParaRPr lang="en-US" sz="3200" dirty="0"/>
          </a:p>
        </p:txBody>
      </p:sp>
      <p:sp>
        <p:nvSpPr>
          <p:cNvPr id="3" name="Content Placeholder 2">
            <a:extLst>
              <a:ext uri="{FF2B5EF4-FFF2-40B4-BE49-F238E27FC236}">
                <a16:creationId xmlns:a16="http://schemas.microsoft.com/office/drawing/2014/main" id="{71E2FDB2-7C32-E1F4-8736-9CFB24E03CB7}"/>
              </a:ext>
            </a:extLst>
          </p:cNvPr>
          <p:cNvSpPr>
            <a:spLocks noGrp="1"/>
          </p:cNvSpPr>
          <p:nvPr>
            <p:ph idx="1"/>
          </p:nvPr>
        </p:nvSpPr>
        <p:spPr>
          <a:xfrm>
            <a:off x="457200" y="1166018"/>
            <a:ext cx="8229600" cy="4525963"/>
          </a:xfrm>
        </p:spPr>
        <p:txBody>
          <a:bodyPr>
            <a:normAutofit/>
          </a:bodyPr>
          <a:lstStyle/>
          <a:p>
            <a:pPr marL="0" indent="0">
              <a:buNone/>
            </a:pPr>
            <a:r>
              <a:rPr lang="en-US" sz="2400" b="1" dirty="0"/>
              <a:t>                               </a:t>
            </a:r>
          </a:p>
          <a:p>
            <a:pPr marL="0" indent="0">
              <a:buNone/>
            </a:pPr>
            <a:endParaRPr lang="en-US" b="1" dirty="0"/>
          </a:p>
          <a:p>
            <a:pPr marL="0" indent="0">
              <a:buNone/>
            </a:pPr>
            <a:endParaRPr lang="en-US" b="1" dirty="0"/>
          </a:p>
          <a:p>
            <a:pPr marL="0" indent="0">
              <a:buNone/>
            </a:pPr>
            <a:endParaRPr lang="en-US" b="1" dirty="0"/>
          </a:p>
          <a:p>
            <a:endParaRPr lang="en-US" sz="2400" dirty="0"/>
          </a:p>
          <a:p>
            <a:pPr marL="0" indent="0">
              <a:buNone/>
            </a:pPr>
            <a:endParaRPr lang="en-US" sz="2400" dirty="0"/>
          </a:p>
          <a:p>
            <a:endParaRPr lang="en-US" dirty="0"/>
          </a:p>
        </p:txBody>
      </p:sp>
      <p:pic>
        <p:nvPicPr>
          <p:cNvPr id="6" name="Picture 5">
            <a:extLst>
              <a:ext uri="{FF2B5EF4-FFF2-40B4-BE49-F238E27FC236}">
                <a16:creationId xmlns:a16="http://schemas.microsoft.com/office/drawing/2014/main" id="{69373D49-BF41-EDAF-383A-B0FF7D6F5122}"/>
              </a:ext>
            </a:extLst>
          </p:cNvPr>
          <p:cNvPicPr>
            <a:picLocks noChangeAspect="1"/>
          </p:cNvPicPr>
          <p:nvPr/>
        </p:nvPicPr>
        <p:blipFill>
          <a:blip r:embed="rId4"/>
          <a:srcRect t="8283" b="6003"/>
          <a:stretch/>
        </p:blipFill>
        <p:spPr>
          <a:xfrm>
            <a:off x="0" y="1283368"/>
            <a:ext cx="9144000" cy="4408613"/>
          </a:xfrm>
          <a:prstGeom prst="rect">
            <a:avLst/>
          </a:prstGeom>
        </p:spPr>
      </p:pic>
    </p:spTree>
    <p:extLst>
      <p:ext uri="{BB962C8B-B14F-4D97-AF65-F5344CB8AC3E}">
        <p14:creationId xmlns:p14="http://schemas.microsoft.com/office/powerpoint/2010/main" val="795634558"/>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l="-34000" t="14000" r="-33000" b="14000"/>
          </a:stretch>
        </a:blipFill>
        <a:effectLst/>
      </p:bgPr>
    </p:bg>
    <p:spTree>
      <p:nvGrpSpPr>
        <p:cNvPr id="1" name="">
          <a:extLst>
            <a:ext uri="{FF2B5EF4-FFF2-40B4-BE49-F238E27FC236}">
              <a16:creationId xmlns:a16="http://schemas.microsoft.com/office/drawing/2014/main" id="{4C79E9F3-A8D5-85A8-AE0A-9EF854B63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FF2A3-513F-4366-4D57-F99F8C10C137}"/>
              </a:ext>
            </a:extLst>
          </p:cNvPr>
          <p:cNvSpPr>
            <a:spLocks noGrp="1"/>
          </p:cNvSpPr>
          <p:nvPr>
            <p:ph type="title"/>
          </p:nvPr>
        </p:nvSpPr>
        <p:spPr/>
        <p:txBody>
          <a:bodyPr>
            <a:noAutofit/>
          </a:bodyPr>
          <a:lstStyle/>
          <a:p>
            <a:r>
              <a:rPr lang="en-US" sz="3200" b="1" dirty="0"/>
              <a:t>Omega Psi Phi Fraternity Federal </a:t>
            </a:r>
            <a:br>
              <a:rPr lang="en-US" sz="3200" b="1" dirty="0"/>
            </a:br>
            <a:r>
              <a:rPr lang="en-US" sz="3200" b="1" dirty="0"/>
              <a:t>Credit Union </a:t>
            </a:r>
            <a:br>
              <a:rPr lang="en-US" sz="3200" b="1" dirty="0"/>
            </a:br>
            <a:r>
              <a:rPr lang="en-US" sz="3200" b="1" dirty="0"/>
              <a:t>Loan</a:t>
            </a:r>
            <a:br>
              <a:rPr lang="en-US" sz="3200" dirty="0"/>
            </a:br>
            <a:endParaRPr lang="en-US" sz="3200" dirty="0"/>
          </a:p>
        </p:txBody>
      </p:sp>
      <p:sp>
        <p:nvSpPr>
          <p:cNvPr id="3" name="Content Placeholder 2">
            <a:extLst>
              <a:ext uri="{FF2B5EF4-FFF2-40B4-BE49-F238E27FC236}">
                <a16:creationId xmlns:a16="http://schemas.microsoft.com/office/drawing/2014/main" id="{A1457C8F-A942-949D-DF75-D01388E52C62}"/>
              </a:ext>
            </a:extLst>
          </p:cNvPr>
          <p:cNvSpPr>
            <a:spLocks noGrp="1"/>
          </p:cNvSpPr>
          <p:nvPr>
            <p:ph idx="1"/>
          </p:nvPr>
        </p:nvSpPr>
        <p:spPr>
          <a:xfrm>
            <a:off x="457200" y="1166018"/>
            <a:ext cx="8229600" cy="4525963"/>
          </a:xfrm>
        </p:spPr>
        <p:txBody>
          <a:bodyPr>
            <a:normAutofit/>
          </a:bodyPr>
          <a:lstStyle/>
          <a:p>
            <a:pPr marL="0" indent="0">
              <a:buNone/>
            </a:pPr>
            <a:r>
              <a:rPr lang="en-US" sz="2400" b="1" dirty="0"/>
              <a:t>                               </a:t>
            </a:r>
          </a:p>
          <a:p>
            <a:pPr marL="0" indent="0">
              <a:buNone/>
            </a:pPr>
            <a:endParaRPr lang="en-US" b="1" dirty="0"/>
          </a:p>
          <a:p>
            <a:pPr marL="0" indent="0">
              <a:buNone/>
            </a:pPr>
            <a:endParaRPr lang="en-US" b="1" dirty="0"/>
          </a:p>
          <a:p>
            <a:pPr marL="0" indent="0">
              <a:buNone/>
            </a:pPr>
            <a:endParaRPr lang="en-US" b="1" dirty="0"/>
          </a:p>
          <a:p>
            <a:endParaRPr lang="en-US" sz="2400" dirty="0"/>
          </a:p>
          <a:p>
            <a:pPr marL="0" indent="0">
              <a:buNone/>
            </a:pPr>
            <a:endParaRPr lang="en-US" sz="2400" dirty="0"/>
          </a:p>
          <a:p>
            <a:endParaRPr lang="en-US" dirty="0"/>
          </a:p>
        </p:txBody>
      </p:sp>
      <p:sp>
        <p:nvSpPr>
          <p:cNvPr id="6" name="TextBox 5">
            <a:extLst>
              <a:ext uri="{FF2B5EF4-FFF2-40B4-BE49-F238E27FC236}">
                <a16:creationId xmlns:a16="http://schemas.microsoft.com/office/drawing/2014/main" id="{8793A7F5-0C33-C59C-CE6F-3A4EA42F7514}"/>
              </a:ext>
            </a:extLst>
          </p:cNvPr>
          <p:cNvSpPr txBox="1"/>
          <p:nvPr/>
        </p:nvSpPr>
        <p:spPr>
          <a:xfrm>
            <a:off x="1507955" y="6161610"/>
            <a:ext cx="7170820" cy="461665"/>
          </a:xfrm>
          <a:prstGeom prst="rect">
            <a:avLst/>
          </a:prstGeom>
          <a:noFill/>
        </p:spPr>
        <p:txBody>
          <a:bodyPr wrap="square" rtlCol="0">
            <a:spAutoFit/>
          </a:bodyPr>
          <a:lstStyle/>
          <a:p>
            <a:r>
              <a:rPr lang="en-US" sz="2400" dirty="0">
                <a:hlinkClick r:id="rId4"/>
              </a:rPr>
              <a:t>https://oppffcu.com/members/member-application/</a:t>
            </a:r>
            <a:r>
              <a:rPr lang="en-US" sz="2400" dirty="0"/>
              <a:t> </a:t>
            </a:r>
          </a:p>
        </p:txBody>
      </p:sp>
      <p:pic>
        <p:nvPicPr>
          <p:cNvPr id="7" name="Picture 6">
            <a:extLst>
              <a:ext uri="{FF2B5EF4-FFF2-40B4-BE49-F238E27FC236}">
                <a16:creationId xmlns:a16="http://schemas.microsoft.com/office/drawing/2014/main" id="{9BFF6E7F-F6A5-8800-3975-751A12B8395D}"/>
              </a:ext>
            </a:extLst>
          </p:cNvPr>
          <p:cNvPicPr>
            <a:picLocks noChangeAspect="1"/>
          </p:cNvPicPr>
          <p:nvPr/>
        </p:nvPicPr>
        <p:blipFill>
          <a:blip r:embed="rId5"/>
          <a:srcRect t="8498" b="8498"/>
          <a:stretch>
            <a:fillRect/>
          </a:stretch>
        </p:blipFill>
        <p:spPr>
          <a:xfrm>
            <a:off x="0" y="1486858"/>
            <a:ext cx="9144000" cy="4269292"/>
          </a:xfrm>
          <a:prstGeom prst="rect">
            <a:avLst/>
          </a:prstGeom>
        </p:spPr>
      </p:pic>
    </p:spTree>
    <p:extLst>
      <p:ext uri="{BB962C8B-B14F-4D97-AF65-F5344CB8AC3E}">
        <p14:creationId xmlns:p14="http://schemas.microsoft.com/office/powerpoint/2010/main" val="1471211688"/>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12E3-861D-99A2-3ABF-E17658140F52}"/>
              </a:ext>
            </a:extLst>
          </p:cNvPr>
          <p:cNvSpPr>
            <a:spLocks noGrp="1"/>
          </p:cNvSpPr>
          <p:nvPr>
            <p:ph type="title"/>
          </p:nvPr>
        </p:nvSpPr>
        <p:spPr/>
        <p:txBody>
          <a:bodyPr>
            <a:normAutofit fontScale="90000"/>
          </a:bodyPr>
          <a:lstStyle/>
          <a:p>
            <a:br>
              <a:rPr lang="en-US" sz="4400" b="1" dirty="0"/>
            </a:br>
            <a:br>
              <a:rPr lang="en-US" sz="4400" b="1" dirty="0"/>
            </a:br>
            <a:r>
              <a:rPr lang="en-US" sz="4400" b="1" dirty="0"/>
              <a:t>Omega Psi Phi Fraternity Federal </a:t>
            </a:r>
            <a:br>
              <a:rPr lang="en-US" sz="4400" b="1" dirty="0"/>
            </a:br>
            <a:r>
              <a:rPr lang="en-US" sz="4400" b="1" dirty="0"/>
              <a:t>Credit Union</a:t>
            </a:r>
            <a:br>
              <a:rPr lang="en-US" sz="4400" b="1" dirty="0"/>
            </a:br>
            <a:r>
              <a:rPr lang="en-US" sz="4400" b="1" dirty="0"/>
              <a:t>Loan</a:t>
            </a:r>
            <a:br>
              <a:rPr lang="en-US" sz="4400" dirty="0"/>
            </a:br>
            <a:endParaRPr lang="en-US" dirty="0"/>
          </a:p>
        </p:txBody>
      </p:sp>
      <p:sp>
        <p:nvSpPr>
          <p:cNvPr id="3" name="Content Placeholder 2">
            <a:extLst>
              <a:ext uri="{FF2B5EF4-FFF2-40B4-BE49-F238E27FC236}">
                <a16:creationId xmlns:a16="http://schemas.microsoft.com/office/drawing/2014/main" id="{53204AC6-976D-E866-3F3E-BFE0D1FCF8DA}"/>
              </a:ext>
            </a:extLst>
          </p:cNvPr>
          <p:cNvSpPr>
            <a:spLocks noGrp="1"/>
          </p:cNvSpPr>
          <p:nvPr>
            <p:ph idx="1"/>
          </p:nvPr>
        </p:nvSpPr>
        <p:spPr/>
        <p:txBody>
          <a:bodyPr>
            <a:normAutofit/>
          </a:bodyPr>
          <a:lstStyle/>
          <a:p>
            <a:pPr marL="0" indent="0">
              <a:buNone/>
            </a:pPr>
            <a:endParaRPr lang="en-US" dirty="0"/>
          </a:p>
          <a:p>
            <a:pPr marL="0" indent="0">
              <a:buNone/>
            </a:pPr>
            <a:r>
              <a:rPr lang="en-US" dirty="0"/>
              <a:t>Requirements to apply for OPPFFCU Loan:</a:t>
            </a:r>
          </a:p>
          <a:p>
            <a:pPr>
              <a:buFontTx/>
              <a:buChar char="-"/>
            </a:pPr>
            <a:r>
              <a:rPr lang="en-US" dirty="0"/>
              <a:t>Be a member of the Credit Union (fee $50)</a:t>
            </a:r>
          </a:p>
          <a:p>
            <a:pPr>
              <a:buFontTx/>
              <a:buChar char="-"/>
            </a:pPr>
            <a:r>
              <a:rPr lang="en-US" dirty="0"/>
              <a:t>Complete on-line application (fee $20)</a:t>
            </a:r>
          </a:p>
          <a:p>
            <a:pPr>
              <a:buFontTx/>
              <a:buChar char="-"/>
            </a:pPr>
            <a:r>
              <a:rPr lang="en-US" dirty="0"/>
              <a:t>Submit required documents</a:t>
            </a:r>
          </a:p>
          <a:p>
            <a:pPr>
              <a:buFontTx/>
              <a:buChar char="-"/>
            </a:pPr>
            <a:r>
              <a:rPr lang="en-US" dirty="0"/>
              <a:t>OPPFCU Board completes loan review process</a:t>
            </a:r>
          </a:p>
          <a:p>
            <a:pPr>
              <a:buFontTx/>
              <a:buChar char="-"/>
            </a:pPr>
            <a:endParaRPr lang="en-US" dirty="0"/>
          </a:p>
          <a:p>
            <a:pPr>
              <a:buFontTx/>
              <a:buChar char="-"/>
            </a:pPr>
            <a:endParaRPr lang="en-US" dirty="0"/>
          </a:p>
        </p:txBody>
      </p:sp>
      <p:sp>
        <p:nvSpPr>
          <p:cNvPr id="5" name="Rectangle 2">
            <a:extLst>
              <a:ext uri="{FF2B5EF4-FFF2-40B4-BE49-F238E27FC236}">
                <a16:creationId xmlns:a16="http://schemas.microsoft.com/office/drawing/2014/main" id="{40A146A8-0609-74B1-88BC-B514B6C73937}"/>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8620651"/>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2EC1-078F-4C7B-D2A9-95A2B9920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29814-93CE-D390-71DA-086B51C7603C}"/>
              </a:ext>
            </a:extLst>
          </p:cNvPr>
          <p:cNvSpPr>
            <a:spLocks noGrp="1"/>
          </p:cNvSpPr>
          <p:nvPr>
            <p:ph type="title"/>
          </p:nvPr>
        </p:nvSpPr>
        <p:spPr/>
        <p:txBody>
          <a:bodyPr>
            <a:normAutofit fontScale="90000"/>
          </a:bodyPr>
          <a:lstStyle/>
          <a:p>
            <a:br>
              <a:rPr lang="en-US" sz="4400" b="1" dirty="0"/>
            </a:br>
            <a:br>
              <a:rPr lang="en-US" sz="4400" b="1" dirty="0"/>
            </a:br>
            <a:r>
              <a:rPr lang="en-US" sz="4400" b="1" dirty="0"/>
              <a:t>Omega Psi Phi Fraternity Federal </a:t>
            </a:r>
            <a:br>
              <a:rPr lang="en-US" sz="4400" b="1" dirty="0"/>
            </a:br>
            <a:r>
              <a:rPr lang="en-US" sz="4400" b="1" dirty="0"/>
              <a:t>Credit Union</a:t>
            </a:r>
            <a:br>
              <a:rPr lang="en-US" sz="4400" b="1" dirty="0"/>
            </a:br>
            <a:r>
              <a:rPr lang="en-US" sz="4400" b="1" dirty="0"/>
              <a:t>Loan</a:t>
            </a:r>
            <a:br>
              <a:rPr lang="en-US" sz="4400" dirty="0"/>
            </a:br>
            <a:endParaRPr lang="en-US" dirty="0"/>
          </a:p>
        </p:txBody>
      </p:sp>
      <p:sp>
        <p:nvSpPr>
          <p:cNvPr id="3" name="Content Placeholder 2">
            <a:extLst>
              <a:ext uri="{FF2B5EF4-FFF2-40B4-BE49-F238E27FC236}">
                <a16:creationId xmlns:a16="http://schemas.microsoft.com/office/drawing/2014/main" id="{283533CF-09BD-D6B7-A6F6-37DD07171DC1}"/>
              </a:ext>
            </a:extLst>
          </p:cNvPr>
          <p:cNvSpPr>
            <a:spLocks noGrp="1"/>
          </p:cNvSpPr>
          <p:nvPr>
            <p:ph idx="1"/>
          </p:nvPr>
        </p:nvSpPr>
        <p:spPr/>
        <p:txBody>
          <a:bodyPr>
            <a:normAutofit/>
          </a:bodyPr>
          <a:lstStyle/>
          <a:p>
            <a:pPr marL="0" indent="0">
              <a:buNone/>
            </a:pPr>
            <a:endParaRPr lang="en-US" dirty="0"/>
          </a:p>
          <a:p>
            <a:pPr marL="0" indent="0">
              <a:buNone/>
            </a:pPr>
            <a:r>
              <a:rPr lang="en-US" dirty="0"/>
              <a:t>Loan Terms</a:t>
            </a:r>
          </a:p>
          <a:p>
            <a:pPr>
              <a:buFontTx/>
              <a:buChar char="-"/>
            </a:pPr>
            <a:r>
              <a:rPr lang="en-US" dirty="0"/>
              <a:t>Loan rate between 2-6% </a:t>
            </a:r>
          </a:p>
          <a:p>
            <a:pPr>
              <a:buFontTx/>
              <a:buChar char="-"/>
            </a:pPr>
            <a:r>
              <a:rPr lang="en-US" dirty="0"/>
              <a:t>Loan period 36 months or less</a:t>
            </a:r>
          </a:p>
          <a:p>
            <a:pPr>
              <a:buFontTx/>
              <a:buChar char="-"/>
            </a:pPr>
            <a:r>
              <a:rPr lang="en-US" dirty="0"/>
              <a:t>Set payment schedule</a:t>
            </a:r>
          </a:p>
          <a:p>
            <a:pPr>
              <a:buFontTx/>
              <a:buChar char="-"/>
            </a:pPr>
            <a:endParaRPr lang="en-US" dirty="0"/>
          </a:p>
        </p:txBody>
      </p:sp>
      <p:sp>
        <p:nvSpPr>
          <p:cNvPr id="5" name="Rectangle 2">
            <a:extLst>
              <a:ext uri="{FF2B5EF4-FFF2-40B4-BE49-F238E27FC236}">
                <a16:creationId xmlns:a16="http://schemas.microsoft.com/office/drawing/2014/main" id="{0F709634-C620-B861-898E-5FA65829E83F}"/>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3013132"/>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7E1A-06E2-BCA7-C4D5-C05EAD56C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8F1FC-8A2C-D0FF-20C7-993FDBB36F18}"/>
              </a:ext>
            </a:extLst>
          </p:cNvPr>
          <p:cNvSpPr>
            <a:spLocks noGrp="1"/>
          </p:cNvSpPr>
          <p:nvPr>
            <p:ph type="title"/>
          </p:nvPr>
        </p:nvSpPr>
        <p:spPr/>
        <p:txBody>
          <a:bodyPr>
            <a:normAutofit fontScale="90000"/>
          </a:bodyPr>
          <a:lstStyle/>
          <a:p>
            <a:br>
              <a:rPr lang="en-US" sz="4400" b="1" dirty="0"/>
            </a:br>
            <a:br>
              <a:rPr lang="en-US" sz="4400" b="1" dirty="0"/>
            </a:br>
            <a:r>
              <a:rPr lang="en-US" sz="4400" b="1" dirty="0"/>
              <a:t>Omega Psi Phi Fraternity Federal </a:t>
            </a:r>
            <a:br>
              <a:rPr lang="en-US" sz="4400" b="1" dirty="0"/>
            </a:br>
            <a:r>
              <a:rPr lang="en-US" sz="4400" b="1" dirty="0"/>
              <a:t>Credit Union</a:t>
            </a:r>
            <a:br>
              <a:rPr lang="en-US" sz="4400" b="1" dirty="0"/>
            </a:br>
            <a:r>
              <a:rPr lang="en-US" sz="4400" b="1" dirty="0"/>
              <a:t>Loan </a:t>
            </a:r>
            <a:br>
              <a:rPr lang="en-US" sz="4400" dirty="0"/>
            </a:br>
            <a:endParaRPr lang="en-US" dirty="0"/>
          </a:p>
        </p:txBody>
      </p:sp>
      <p:sp>
        <p:nvSpPr>
          <p:cNvPr id="3" name="Content Placeholder 2">
            <a:extLst>
              <a:ext uri="{FF2B5EF4-FFF2-40B4-BE49-F238E27FC236}">
                <a16:creationId xmlns:a16="http://schemas.microsoft.com/office/drawing/2014/main" id="{1E4C7C8A-2569-64DF-C35C-16ADE8F63C78}"/>
              </a:ext>
            </a:extLst>
          </p:cNvPr>
          <p:cNvSpPr>
            <a:spLocks noGrp="1"/>
          </p:cNvSpPr>
          <p:nvPr>
            <p:ph idx="1"/>
          </p:nvPr>
        </p:nvSpPr>
        <p:spPr/>
        <p:txBody>
          <a:bodyPr>
            <a:normAutofit/>
          </a:bodyPr>
          <a:lstStyle/>
          <a:p>
            <a:pPr marL="0" indent="0">
              <a:buNone/>
            </a:pPr>
            <a:endParaRPr lang="en-US" dirty="0"/>
          </a:p>
          <a:p>
            <a:pPr marL="0" indent="0">
              <a:buNone/>
            </a:pPr>
            <a:r>
              <a:rPr lang="en-US" dirty="0"/>
              <a:t>Next Steps</a:t>
            </a:r>
          </a:p>
          <a:p>
            <a:pPr>
              <a:buFontTx/>
              <a:buChar char="-"/>
            </a:pPr>
            <a:r>
              <a:rPr lang="en-US" dirty="0"/>
              <a:t>Receive loan funds from OPPFCU </a:t>
            </a:r>
          </a:p>
          <a:p>
            <a:pPr>
              <a:buFontTx/>
              <a:buChar char="-"/>
            </a:pPr>
            <a:r>
              <a:rPr lang="en-US" dirty="0"/>
              <a:t>Submit $4,750 one-time payment to Friendship First Foundation, Inc.</a:t>
            </a:r>
          </a:p>
          <a:p>
            <a:pPr lvl="1">
              <a:buFontTx/>
              <a:buChar char="-"/>
            </a:pPr>
            <a:r>
              <a:rPr lang="en-US" dirty="0"/>
              <a:t>Check, Credit card, Cash App, or EFT through your bank (100% tax-deductible)</a:t>
            </a:r>
          </a:p>
          <a:p>
            <a:pPr>
              <a:buFontTx/>
              <a:buChar char="-"/>
            </a:pPr>
            <a:r>
              <a:rPr lang="en-US" dirty="0"/>
              <a:t>Receive Lifetime membership confirmation </a:t>
            </a:r>
          </a:p>
          <a:p>
            <a:pPr>
              <a:buFontTx/>
              <a:buChar char="-"/>
            </a:pPr>
            <a:endParaRPr lang="en-US" dirty="0"/>
          </a:p>
        </p:txBody>
      </p:sp>
      <p:sp>
        <p:nvSpPr>
          <p:cNvPr id="5" name="Rectangle 2">
            <a:extLst>
              <a:ext uri="{FF2B5EF4-FFF2-40B4-BE49-F238E27FC236}">
                <a16:creationId xmlns:a16="http://schemas.microsoft.com/office/drawing/2014/main" id="{FEAF8178-328D-9FB5-3F4F-3A49A7E2011C}"/>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7976542"/>
      </p:ext>
    </p:extLst>
  </p:cSld>
  <p:clrMapOvr>
    <a:masterClrMapping/>
  </p:clrMapOvr>
  <mc:AlternateContent xmlns:mc="http://schemas.openxmlformats.org/markup-compatibility/2006">
    <mc:Choice xmlns:p14="http://schemas.microsoft.com/office/powerpoint/2010/main" Requires="p14">
      <p:transition spd="slow" p14:dur="10000" advClick="0" advTm="5000"/>
    </mc:Choice>
    <mc:Fallback>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51054-37D6-29FA-F2B4-7AC60348F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36176-C991-3854-FC91-71F91FD063EA}"/>
              </a:ext>
            </a:extLst>
          </p:cNvPr>
          <p:cNvSpPr>
            <a:spLocks noGrp="1"/>
          </p:cNvSpPr>
          <p:nvPr>
            <p:ph type="title"/>
          </p:nvPr>
        </p:nvSpPr>
        <p:spPr/>
        <p:txBody>
          <a:bodyPr>
            <a:normAutofit fontScale="90000"/>
          </a:bodyPr>
          <a:lstStyle/>
          <a:p>
            <a:br>
              <a:rPr lang="en-US" sz="4400" b="1" dirty="0"/>
            </a:br>
            <a:br>
              <a:rPr lang="en-US" sz="4400" b="1" dirty="0"/>
            </a:br>
            <a:r>
              <a:rPr lang="en-US" sz="4000" b="1" dirty="0"/>
              <a:t>Omega Psi Phi Fraternity Federal </a:t>
            </a:r>
            <a:br>
              <a:rPr lang="en-US" sz="4000" b="1" dirty="0"/>
            </a:br>
            <a:r>
              <a:rPr lang="en-US" sz="4000" b="1" dirty="0"/>
              <a:t>Credit Union</a:t>
            </a:r>
            <a:br>
              <a:rPr lang="en-US" sz="4000" b="1" dirty="0"/>
            </a:br>
            <a:r>
              <a:rPr lang="en-US" sz="4000" b="1" dirty="0"/>
              <a:t>Loan examples</a:t>
            </a:r>
            <a:br>
              <a:rPr lang="en-US" sz="4400" dirty="0"/>
            </a:br>
            <a:endParaRPr lang="en-US" dirty="0"/>
          </a:p>
        </p:txBody>
      </p:sp>
      <p:sp>
        <p:nvSpPr>
          <p:cNvPr id="3" name="Content Placeholder 2">
            <a:extLst>
              <a:ext uri="{FF2B5EF4-FFF2-40B4-BE49-F238E27FC236}">
                <a16:creationId xmlns:a16="http://schemas.microsoft.com/office/drawing/2014/main" id="{88542E02-A62C-0D93-E8A8-C66CFED02746}"/>
              </a:ext>
            </a:extLst>
          </p:cNvPr>
          <p:cNvSpPr>
            <a:spLocks noGrp="1"/>
          </p:cNvSpPr>
          <p:nvPr>
            <p:ph idx="1"/>
          </p:nvPr>
        </p:nvSpPr>
        <p:spPr>
          <a:xfrm>
            <a:off x="457200" y="2021305"/>
            <a:ext cx="8229600" cy="4810707"/>
          </a:xfrm>
        </p:spPr>
        <p:txBody>
          <a:bodyPr>
            <a:normAutofit/>
          </a:bodyPr>
          <a:lstStyle/>
          <a:p>
            <a:pPr marL="0" indent="0">
              <a:buNone/>
            </a:pPr>
            <a:endParaRPr lang="en-US" dirty="0"/>
          </a:p>
          <a:p>
            <a:pPr marL="0" indent="0">
              <a:buNone/>
            </a:pPr>
            <a:r>
              <a:rPr lang="en-US" sz="2000" dirty="0"/>
              <a:t>12 month option 			  24 month option		36 month option</a:t>
            </a:r>
          </a:p>
          <a:p>
            <a:pPr marL="0" indent="0">
              <a:buNone/>
            </a:pPr>
            <a:endParaRPr lang="en-US" sz="2000" dirty="0"/>
          </a:p>
          <a:p>
            <a:pPr marL="0" indent="0">
              <a:buNone/>
            </a:pPr>
            <a:r>
              <a:rPr lang="en-US" sz="2000" dirty="0"/>
              <a:t>$4,750 Phi Nu </a:t>
            </a:r>
            <a:r>
              <a:rPr lang="en-US" sz="2000" dirty="0" err="1"/>
              <a:t>Nu</a:t>
            </a:r>
            <a:r>
              <a:rPr lang="en-US" sz="2000" dirty="0"/>
              <a:t>			$4,750 Phi Nu </a:t>
            </a:r>
            <a:r>
              <a:rPr lang="en-US" sz="2000" dirty="0" err="1"/>
              <a:t>Nu</a:t>
            </a:r>
            <a:r>
              <a:rPr lang="en-US" sz="2000" dirty="0"/>
              <a:t> 		$4,750 Phi Nu </a:t>
            </a:r>
            <a:r>
              <a:rPr lang="en-US" sz="2000" dirty="0" err="1"/>
              <a:t>Nu</a:t>
            </a:r>
            <a:endParaRPr lang="en-US" sz="2000" dirty="0"/>
          </a:p>
          <a:p>
            <a:pPr marL="0" indent="0">
              <a:buNone/>
            </a:pPr>
            <a:r>
              <a:rPr lang="en-US" sz="2000" dirty="0"/>
              <a:t>Life Membership			Life Membership			Life Membership</a:t>
            </a:r>
          </a:p>
          <a:p>
            <a:pPr marL="0" indent="0">
              <a:buNone/>
            </a:pPr>
            <a:r>
              <a:rPr lang="en-US" sz="2000" dirty="0"/>
              <a:t> </a:t>
            </a:r>
          </a:p>
          <a:p>
            <a:pPr marL="0" indent="0">
              <a:buNone/>
            </a:pPr>
            <a:r>
              <a:rPr lang="en-US" sz="2000" dirty="0"/>
              <a:t>$190 (4% interest)		$190 (4% interest)		$190 (4% interest)</a:t>
            </a:r>
          </a:p>
          <a:p>
            <a:pPr marL="0" indent="0">
              <a:buNone/>
            </a:pPr>
            <a:r>
              <a:rPr lang="en-US" sz="2000" dirty="0"/>
              <a:t>$395.58/month 			$197.92/month			$131.94/month</a:t>
            </a:r>
          </a:p>
          <a:p>
            <a:pPr marL="0" indent="0">
              <a:buNone/>
            </a:pPr>
            <a:endParaRPr lang="en-US" sz="2000" dirty="0"/>
          </a:p>
          <a:p>
            <a:pPr marL="0" indent="0">
              <a:buNone/>
            </a:pPr>
            <a:r>
              <a:rPr lang="en-US" sz="2000" dirty="0"/>
              <a:t>No penalty for early loan pay off.</a:t>
            </a:r>
          </a:p>
          <a:p>
            <a:pPr>
              <a:buFontTx/>
              <a:buChar char="-"/>
            </a:pPr>
            <a:endParaRPr lang="en-US" dirty="0"/>
          </a:p>
        </p:txBody>
      </p:sp>
      <p:sp>
        <p:nvSpPr>
          <p:cNvPr id="5" name="Rectangle 2">
            <a:extLst>
              <a:ext uri="{FF2B5EF4-FFF2-40B4-BE49-F238E27FC236}">
                <a16:creationId xmlns:a16="http://schemas.microsoft.com/office/drawing/2014/main" id="{F1896DC2-0E1B-7CE8-DC3E-2FB0D646F395}"/>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1297451"/>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l="-34000" t="14000" r="-33000" b="14000"/>
          </a:stretch>
        </a:blipFill>
        <a:effectLst/>
      </p:bgPr>
    </p:bg>
    <p:spTree>
      <p:nvGrpSpPr>
        <p:cNvPr id="1" name="">
          <a:extLst>
            <a:ext uri="{FF2B5EF4-FFF2-40B4-BE49-F238E27FC236}">
              <a16:creationId xmlns:a16="http://schemas.microsoft.com/office/drawing/2014/main" id="{067CFF33-5EA3-BBB9-CDD2-BE993F10F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1B8DA-F3A2-A002-CFCB-9682FE69791C}"/>
              </a:ext>
            </a:extLst>
          </p:cNvPr>
          <p:cNvSpPr>
            <a:spLocks noGrp="1"/>
          </p:cNvSpPr>
          <p:nvPr>
            <p:ph type="title"/>
          </p:nvPr>
        </p:nvSpPr>
        <p:spPr/>
        <p:txBody>
          <a:bodyPr>
            <a:noAutofit/>
          </a:bodyPr>
          <a:lstStyle/>
          <a:p>
            <a:r>
              <a:rPr lang="en-US" sz="3600" b="1" dirty="0"/>
              <a:t>Omega Psi Phi Fraternity Federal </a:t>
            </a:r>
            <a:br>
              <a:rPr lang="en-US" sz="3600" b="1" dirty="0"/>
            </a:br>
            <a:r>
              <a:rPr lang="en-US" sz="3600" b="1" dirty="0"/>
              <a:t>Credit Union Contact Info</a:t>
            </a:r>
            <a:br>
              <a:rPr lang="en-US" sz="3200" dirty="0"/>
            </a:br>
            <a:endParaRPr lang="en-US" sz="3200" dirty="0"/>
          </a:p>
        </p:txBody>
      </p:sp>
      <p:sp>
        <p:nvSpPr>
          <p:cNvPr id="3" name="Content Placeholder 2">
            <a:extLst>
              <a:ext uri="{FF2B5EF4-FFF2-40B4-BE49-F238E27FC236}">
                <a16:creationId xmlns:a16="http://schemas.microsoft.com/office/drawing/2014/main" id="{D19F1B8F-46A5-1B3B-A926-5CD7FAE1B42B}"/>
              </a:ext>
            </a:extLst>
          </p:cNvPr>
          <p:cNvSpPr>
            <a:spLocks noGrp="1"/>
          </p:cNvSpPr>
          <p:nvPr>
            <p:ph idx="1"/>
          </p:nvPr>
        </p:nvSpPr>
        <p:spPr>
          <a:xfrm>
            <a:off x="457200" y="1166018"/>
            <a:ext cx="8229600" cy="4525963"/>
          </a:xfrm>
        </p:spPr>
        <p:txBody>
          <a:bodyPr>
            <a:normAutofit/>
          </a:bodyPr>
          <a:lstStyle/>
          <a:p>
            <a:pPr marL="0" indent="0">
              <a:buNone/>
            </a:pPr>
            <a:r>
              <a:rPr lang="en-US" sz="2400" b="1" dirty="0"/>
              <a:t>                               </a:t>
            </a:r>
          </a:p>
          <a:p>
            <a:pPr marL="0" indent="0">
              <a:buNone/>
            </a:pPr>
            <a:endParaRPr lang="en-US" b="1" dirty="0"/>
          </a:p>
          <a:p>
            <a:pPr marL="0" indent="0">
              <a:buNone/>
            </a:pPr>
            <a:endParaRPr lang="en-US" b="1" dirty="0"/>
          </a:p>
          <a:p>
            <a:pPr marL="0" indent="0">
              <a:buNone/>
            </a:pPr>
            <a:endParaRPr lang="en-US" b="1" dirty="0"/>
          </a:p>
          <a:p>
            <a:endParaRPr lang="en-US" sz="2400" dirty="0"/>
          </a:p>
          <a:p>
            <a:pPr marL="0" indent="0">
              <a:buNone/>
            </a:pPr>
            <a:endParaRPr lang="en-US" sz="2400" dirty="0"/>
          </a:p>
          <a:p>
            <a:endParaRPr lang="en-US" dirty="0"/>
          </a:p>
        </p:txBody>
      </p:sp>
      <p:pic>
        <p:nvPicPr>
          <p:cNvPr id="8" name="Picture 7">
            <a:extLst>
              <a:ext uri="{FF2B5EF4-FFF2-40B4-BE49-F238E27FC236}">
                <a16:creationId xmlns:a16="http://schemas.microsoft.com/office/drawing/2014/main" id="{8B67EA9D-0773-41EB-6DAA-4AF6D1861F86}"/>
              </a:ext>
            </a:extLst>
          </p:cNvPr>
          <p:cNvPicPr>
            <a:picLocks noChangeAspect="1"/>
          </p:cNvPicPr>
          <p:nvPr/>
        </p:nvPicPr>
        <p:blipFill>
          <a:blip r:embed="rId4"/>
          <a:srcRect t="15458" r="1579" b="6003"/>
          <a:stretch/>
        </p:blipFill>
        <p:spPr>
          <a:xfrm>
            <a:off x="0" y="1166018"/>
            <a:ext cx="9144000" cy="5138529"/>
          </a:xfrm>
          <a:prstGeom prst="rect">
            <a:avLst/>
          </a:prstGeom>
        </p:spPr>
      </p:pic>
    </p:spTree>
    <p:extLst>
      <p:ext uri="{BB962C8B-B14F-4D97-AF65-F5344CB8AC3E}">
        <p14:creationId xmlns:p14="http://schemas.microsoft.com/office/powerpoint/2010/main" val="23299089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1371</TotalTime>
  <Words>557</Words>
  <Application>Microsoft Office PowerPoint</Application>
  <PresentationFormat>On-screen Show (4:3)</PresentationFormat>
  <Paragraphs>89</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PT Sans</vt:lpstr>
      <vt:lpstr>Office Theme</vt:lpstr>
      <vt:lpstr>Omega Psi Phi Fraternity Inc </vt:lpstr>
      <vt:lpstr>Omega Psi Phi Fraternity Federal  Credit Union </vt:lpstr>
      <vt:lpstr>Omega Psi Phi Fraternity Federal  Credit Union Membership Eligibility </vt:lpstr>
      <vt:lpstr>Omega Psi Phi Fraternity Federal  Credit Union  Loan </vt:lpstr>
      <vt:lpstr>  Omega Psi Phi Fraternity Federal  Credit Union Loan </vt:lpstr>
      <vt:lpstr>  Omega Psi Phi Fraternity Federal  Credit Union Loan </vt:lpstr>
      <vt:lpstr>  Omega Psi Phi Fraternity Federal  Credit Union Loan  </vt:lpstr>
      <vt:lpstr>  Omega Psi Phi Fraternity Federal  Credit Union Loan examples </vt:lpstr>
      <vt:lpstr>Omega Psi Phi Fraternity Federal  Credit Union Contact Info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IHQ _________________________ TAX EXEMPT CHAPTER STATUS</dc:title>
  <dc:creator>Johnnie Smith</dc:creator>
  <cp:lastModifiedBy>Daniel White</cp:lastModifiedBy>
  <cp:revision>25</cp:revision>
  <dcterms:created xsi:type="dcterms:W3CDTF">2020-10-03T19:19:36Z</dcterms:created>
  <dcterms:modified xsi:type="dcterms:W3CDTF">2025-10-04T17:37:00Z</dcterms:modified>
</cp:coreProperties>
</file>